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3" r:id="rId1"/>
  </p:sldMasterIdLst>
  <p:notesMasterIdLst>
    <p:notesMasterId r:id="rId5"/>
  </p:notesMasterIdLst>
  <p:handoutMasterIdLst>
    <p:handoutMasterId r:id="rId6"/>
  </p:handoutMasterIdLst>
  <p:sldIdLst>
    <p:sldId id="751" r:id="rId2"/>
    <p:sldId id="752" r:id="rId3"/>
    <p:sldId id="714" r:id="rId4"/>
  </p:sldIdLst>
  <p:sldSz cx="9144000" cy="6858000" type="screen4x3"/>
  <p:notesSz cx="6797675" cy="9926638"/>
  <p:custShowLst>
    <p:custShow name="Custom Show 1" id="0">
      <p:sldLst>
        <p:sld r:id="rId2"/>
        <p:sld r:id="rId3"/>
        <p:sld r:id="rId4"/>
      </p:sldLst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7"/>
    <p:penClr>
      <a:schemeClr val="bg1"/>
    </p:penClr>
  </p:showPr>
  <p:clrMru>
    <a:srgbClr val="FFFF00"/>
    <a:srgbClr val="99FF33"/>
    <a:srgbClr val="000066"/>
    <a:srgbClr val="FF99FF"/>
    <a:srgbClr val="66FF66"/>
    <a:srgbClr val="00CC00"/>
    <a:srgbClr val="3333CC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894" autoAdjust="0"/>
    <p:restoredTop sz="94683" autoAdjust="0"/>
  </p:normalViewPr>
  <p:slideViewPr>
    <p:cSldViewPr>
      <p:cViewPr>
        <p:scale>
          <a:sx n="66" d="100"/>
          <a:sy n="66" d="100"/>
        </p:scale>
        <p:origin x="-1662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9" d="100"/>
          <a:sy n="39" d="100"/>
        </p:scale>
        <p:origin x="-1150" y="-95"/>
      </p:cViewPr>
      <p:guideLst>
        <p:guide orient="horz" pos="2189"/>
        <p:guide pos="292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11113"/>
            <a:ext cx="2946401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t" anchorCtr="0" compatLnSpc="1">
            <a:prstTxWarp prst="textNoShape">
              <a:avLst/>
            </a:prstTxWarp>
          </a:bodyPr>
          <a:lstStyle>
            <a:lvl1pPr defTabSz="927100" eaLnBrk="0" hangingPunct="0">
              <a:defRPr sz="1000" i="1">
                <a:latin typeface="Univers" pitchFamily="34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11113"/>
            <a:ext cx="2946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t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000" i="1">
                <a:latin typeface="Univers" pitchFamily="34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453563"/>
            <a:ext cx="2946401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b" anchorCtr="0" compatLnSpc="1">
            <a:prstTxWarp prst="textNoShape">
              <a:avLst/>
            </a:prstTxWarp>
          </a:bodyPr>
          <a:lstStyle>
            <a:lvl1pPr defTabSz="927100" eaLnBrk="0" hangingPunct="0">
              <a:defRPr sz="1000" i="1">
                <a:latin typeface="Univers" pitchFamily="34" charset="0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53563"/>
            <a:ext cx="2946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b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000" i="1">
                <a:latin typeface="Univers" pitchFamily="34" charset="0"/>
              </a:defRPr>
            </a:lvl1pPr>
          </a:lstStyle>
          <a:p>
            <a:fld id="{FC278575-ABC9-4DDE-A3D3-B47142A2523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11113"/>
            <a:ext cx="2946401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t" anchorCtr="0" compatLnSpc="1">
            <a:prstTxWarp prst="textNoShape">
              <a:avLst/>
            </a:prstTxWarp>
          </a:bodyPr>
          <a:lstStyle>
            <a:lvl1pPr defTabSz="927100" eaLnBrk="0" hangingPunct="0"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11113"/>
            <a:ext cx="2946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t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453563"/>
            <a:ext cx="2946401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b" anchorCtr="0" compatLnSpc="1">
            <a:prstTxWarp prst="textNoShape">
              <a:avLst/>
            </a:prstTxWarp>
          </a:bodyPr>
          <a:lstStyle>
            <a:lvl1pPr defTabSz="927100" eaLnBrk="0" hangingPunct="0"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53563"/>
            <a:ext cx="2946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b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000" i="1">
                <a:latin typeface="Times New Roman" pitchFamily="18" charset="0"/>
              </a:defRPr>
            </a:lvl1pPr>
          </a:lstStyle>
          <a:p>
            <a:fld id="{8B06FCF2-0110-44CC-B0B1-B8EC9293514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4" name="Rectangle 6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085850" y="869950"/>
            <a:ext cx="4624388" cy="3468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5" name="Rectangle 7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8050"/>
            <a:ext cx="4983162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39" tIns="46670" rIns="93339" bIns="466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51C1860-20A1-4C88-B4F1-4F52F9407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C1860-20A1-4C88-B4F1-4F52F9407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C1860-20A1-4C88-B4F1-4F52F9407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4300"/>
            <a:ext cx="8229600" cy="5794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04800" y="1600200"/>
            <a:ext cx="8534400" cy="4572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243638"/>
            <a:ext cx="1524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57400" y="6248400"/>
            <a:ext cx="48006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Copyright KSAP</a:t>
            </a:r>
          </a:p>
        </p:txBody>
      </p:sp>
    </p:spTree>
  </p:cSld>
  <p:clrMapOvr>
    <a:masterClrMapping/>
  </p:clrMapOvr>
  <p:transition advTm="12000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C1860-20A1-4C88-B4F1-4F52F9407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51C1860-20A1-4C88-B4F1-4F52F9407965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51C1860-20A1-4C88-B4F1-4F52F9407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51C1860-20A1-4C88-B4F1-4F52F940796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C1860-20A1-4C88-B4F1-4F52F9407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51C1860-20A1-4C88-B4F1-4F52F9407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51C1860-20A1-4C88-B4F1-4F52F940796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51C1860-20A1-4C88-B4F1-4F52F940796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51C1860-20A1-4C88-B4F1-4F52F9407965}" type="slidenum">
              <a:rPr lang="en-US" smtClean="0"/>
              <a:t>‹#›</a:t>
            </a:fld>
            <a:endParaRPr lang="en-US"/>
          </a:p>
        </p:txBody>
      </p:sp>
      <p:grpSp>
        <p:nvGrpSpPr>
          <p:cNvPr id="12" name="Group 57"/>
          <p:cNvGrpSpPr>
            <a:grpSpLocks/>
          </p:cNvGrpSpPr>
          <p:nvPr userDrawn="1"/>
        </p:nvGrpSpPr>
        <p:grpSpPr bwMode="auto">
          <a:xfrm>
            <a:off x="0" y="0"/>
            <a:ext cx="914400" cy="762000"/>
            <a:chOff x="432" y="336"/>
            <a:chExt cx="624" cy="423"/>
          </a:xfrm>
        </p:grpSpPr>
        <p:pic>
          <p:nvPicPr>
            <p:cNvPr id="15" name="Picture 55"/>
            <p:cNvPicPr>
              <a:picLocks noChangeAspect="1" noChangeArrowheads="1"/>
            </p:cNvPicPr>
            <p:nvPr userDrawn="1"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32" y="336"/>
              <a:ext cx="624" cy="423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16" name="WordArt 56"/>
            <p:cNvSpPr>
              <a:spLocks noChangeArrowheads="1" noChangeShapeType="1" noTextEdit="1"/>
            </p:cNvSpPr>
            <p:nvPr userDrawn="1"/>
          </p:nvSpPr>
          <p:spPr bwMode="auto">
            <a:xfrm>
              <a:off x="507" y="400"/>
              <a:ext cx="501" cy="28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 algn="ctr">
                    <a:solidFill>
                      <a:srgbClr val="99CC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85BFFF"/>
                      </a:gs>
                      <a:gs pos="100000">
                        <a:srgbClr val="003B76">
                          <a:alpha val="94000"/>
                        </a:srgbClr>
                      </a:gs>
                    </a:gsLst>
                    <a:lin ang="5400000" scaled="1"/>
                  </a:gradFill>
                  <a:effectLst>
                    <a:prstShdw prst="shdw17" dist="17961" dir="2700000">
                      <a:srgbClr val="99CCFF">
                        <a:gamma/>
                        <a:shade val="60000"/>
                        <a:invGamma/>
                      </a:srgbClr>
                    </a:prstShdw>
                  </a:effectLst>
                  <a:latin typeface="Tahoma"/>
                  <a:cs typeface="Tahoma"/>
                </a:rPr>
                <a:t>KSAP</a:t>
              </a:r>
            </a:p>
          </p:txBody>
        </p:sp>
      </p:grpSp>
      <p:sp>
        <p:nvSpPr>
          <p:cNvPr id="18" name="Rectangle 17"/>
          <p:cNvSpPr/>
          <p:nvPr userDrawn="1"/>
        </p:nvSpPr>
        <p:spPr>
          <a:xfrm>
            <a:off x="0" y="0"/>
            <a:ext cx="9144000" cy="1066800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</p:sldLayoutIdLst>
  <p:transition>
    <p:diamond/>
  </p:transition>
  <p:timing>
    <p:tnLst>
      <p:par>
        <p:cTn id="1" dur="indefinite" restart="never" nodeType="tmRoot"/>
      </p:par>
    </p:tnLst>
  </p:timing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46" name="Text Box 10"/>
          <p:cNvSpPr txBox="1">
            <a:spLocks noChangeArrowheads="1" noChangeShapeType="1"/>
          </p:cNvSpPr>
          <p:nvPr/>
        </p:nvSpPr>
        <p:spPr bwMode="auto">
          <a:xfrm>
            <a:off x="228600" y="2895600"/>
            <a:ext cx="8715375" cy="457200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  <p:txBody>
          <a:bodyPr lIns="36195" tIns="36195" rIns="36195" bIns="36195"/>
          <a:lstStyle/>
          <a:p>
            <a:r>
              <a:rPr lang="en-US" sz="32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 </a:t>
            </a:r>
            <a:r>
              <a:rPr lang="en-US" sz="32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 </a:t>
            </a:r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	</a:t>
            </a:r>
            <a:endParaRPr lang="en-US" sz="3200">
              <a:solidFill>
                <a:srgbClr val="3333CC"/>
              </a:solidFill>
              <a:latin typeface="Freestyle Script" pitchFamily="66" charset="0"/>
            </a:endParaRPr>
          </a:p>
        </p:txBody>
      </p:sp>
      <p:sp>
        <p:nvSpPr>
          <p:cNvPr id="910347" name="Text Box 11"/>
          <p:cNvSpPr txBox="1">
            <a:spLocks noChangeArrowheads="1" noChangeShapeType="1"/>
          </p:cNvSpPr>
          <p:nvPr/>
        </p:nvSpPr>
        <p:spPr bwMode="auto">
          <a:xfrm>
            <a:off x="1390650" y="457200"/>
            <a:ext cx="7524750" cy="514350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  <p:txBody>
          <a:bodyPr lIns="36195" tIns="36195" rIns="36195" bIns="36195"/>
          <a:lstStyle/>
          <a:p>
            <a:r>
              <a:rPr lang="id-ID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K</a:t>
            </a:r>
            <a:r>
              <a:rPr lang="en-US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OMITE </a:t>
            </a:r>
            <a:r>
              <a:rPr lang="en-US" sz="2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STANDAR AKUNTANSI PEMERINTAHAN</a:t>
            </a:r>
          </a:p>
        </p:txBody>
      </p:sp>
      <p:sp>
        <p:nvSpPr>
          <p:cNvPr id="910359" name="Text Box 23"/>
          <p:cNvSpPr txBox="1">
            <a:spLocks noChangeArrowheads="1"/>
          </p:cNvSpPr>
          <p:nvPr/>
        </p:nvSpPr>
        <p:spPr bwMode="auto">
          <a:xfrm>
            <a:off x="3946525" y="6324600"/>
            <a:ext cx="496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Jakarta, </a:t>
            </a:r>
            <a:r>
              <a:rPr lang="id-ID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14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 </a:t>
            </a:r>
            <a:r>
              <a:rPr lang="id-ID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Desem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ber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 20</a:t>
            </a:r>
            <a:r>
              <a:rPr lang="id-ID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10</a:t>
            </a: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iner Hand ITC" pitchFamily="66" charset="0"/>
            </a:endParaRPr>
          </a:p>
        </p:txBody>
      </p:sp>
      <p:grpSp>
        <p:nvGrpSpPr>
          <p:cNvPr id="910362" name="Group 26"/>
          <p:cNvGrpSpPr>
            <a:grpSpLocks/>
          </p:cNvGrpSpPr>
          <p:nvPr/>
        </p:nvGrpSpPr>
        <p:grpSpPr bwMode="auto">
          <a:xfrm>
            <a:off x="0" y="0"/>
            <a:ext cx="1295400" cy="1078992"/>
            <a:chOff x="167" y="140"/>
            <a:chExt cx="635" cy="562"/>
          </a:xfrm>
        </p:grpSpPr>
        <p:pic>
          <p:nvPicPr>
            <p:cNvPr id="910363" name="Picture 2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7" y="140"/>
              <a:ext cx="635" cy="562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910364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283" y="231"/>
              <a:ext cx="435" cy="3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 algn="ctr">
                    <a:solidFill>
                      <a:srgbClr val="99CC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85BFFF"/>
                      </a:gs>
                      <a:gs pos="100000">
                        <a:srgbClr val="003B76">
                          <a:alpha val="94000"/>
                        </a:srgbClr>
                      </a:gs>
                    </a:gsLst>
                    <a:lin ang="5400000" scaled="1"/>
                  </a:gradFill>
                  <a:effectLst>
                    <a:prstShdw prst="shdw17" dist="17961" dir="2700000">
                      <a:srgbClr val="99CCFF">
                        <a:gamma/>
                        <a:shade val="60000"/>
                        <a:invGamma/>
                      </a:srgbClr>
                    </a:prstShdw>
                  </a:effectLst>
                  <a:latin typeface="Tahoma"/>
                  <a:cs typeface="Tahoma"/>
                </a:rPr>
                <a:t>KSAP</a:t>
              </a:r>
            </a:p>
          </p:txBody>
        </p:sp>
      </p:grpSp>
      <p:sp>
        <p:nvSpPr>
          <p:cNvPr id="910365" name="Text Box 29"/>
          <p:cNvSpPr txBox="1">
            <a:spLocks noChangeArrowheads="1"/>
          </p:cNvSpPr>
          <p:nvPr/>
        </p:nvSpPr>
        <p:spPr bwMode="auto">
          <a:xfrm>
            <a:off x="1965325" y="1631950"/>
            <a:ext cx="5121275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</a:t>
            </a:r>
            <a:r>
              <a:rPr lang="id-ID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engucapkan: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10366" name="Text Box 30"/>
          <p:cNvSpPr txBox="1">
            <a:spLocks noChangeArrowheads="1"/>
          </p:cNvSpPr>
          <p:nvPr/>
        </p:nvSpPr>
        <p:spPr bwMode="auto">
          <a:xfrm>
            <a:off x="170544" y="4419600"/>
            <a:ext cx="8763000" cy="120032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KEPADA PARA </a:t>
            </a:r>
            <a:r>
              <a:rPr lang="id-ID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UNDANGAN SOSIALISASI </a:t>
            </a:r>
          </a:p>
          <a:p>
            <a:pPr algn="ctr"/>
            <a:r>
              <a:rPr lang="id-ID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PP NOMOR 71 TAHUN 2010 TENTANG </a:t>
            </a:r>
          </a:p>
          <a:p>
            <a:pPr algn="ctr"/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STANDAR </a:t>
            </a:r>
            <a: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AKUNTANSI PEMERINTAHAN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143000" y="2667000"/>
            <a:ext cx="670559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66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atura MT Script Capitals" pitchFamily="66" charset="0"/>
              </a:rPr>
              <a:t>Selamat Datang</a:t>
            </a:r>
            <a:endParaRPr lang="en-US" sz="66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atura MT Script Capitals" pitchFamily="66" charset="0"/>
            </a:endParaRPr>
          </a:p>
        </p:txBody>
      </p:sp>
    </p:spTree>
  </p:cSld>
  <p:clrMapOvr>
    <a:masterClrMapping/>
  </p:clrMapOvr>
  <p:transition advClick="0" advTm="12000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68580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 pitchFamily="34" charset="0"/>
              </a:rPr>
              <a:t>SUSUNAN ACARA</a:t>
            </a:r>
          </a:p>
        </p:txBody>
      </p:sp>
      <p:graphicFrame>
        <p:nvGraphicFramePr>
          <p:cNvPr id="911567" name="Group 207"/>
          <p:cNvGraphicFramePr>
            <a:graphicFrameLocks noGrp="1"/>
          </p:cNvGraphicFramePr>
          <p:nvPr>
            <p:ph type="tbl" idx="1"/>
          </p:nvPr>
        </p:nvGraphicFramePr>
        <p:xfrm>
          <a:off x="304800" y="1295400"/>
          <a:ext cx="8610600" cy="4846320"/>
        </p:xfrm>
        <a:graphic>
          <a:graphicData uri="http://schemas.openxmlformats.org/drawingml/2006/table">
            <a:tbl>
              <a:tblPr/>
              <a:tblGrid>
                <a:gridCol w="2311400"/>
                <a:gridCol w="319088"/>
                <a:gridCol w="5980112"/>
              </a:tblGrid>
              <a:tr h="4185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0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8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0 – 0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8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45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: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Pembukaan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5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0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8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45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 – 09.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15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: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Gambaran Umum SAP Berbasis Akrual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5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09.15 – 09.45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: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Perbedaan PSAP Kas Menuju Akrual dengan PSAP Akrual (KK, PSAP 01, 02)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5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09.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45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 – 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0.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15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: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Coffee Break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733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10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15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 – 1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0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45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: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Perbedaan PSAP Kas Menuju Akrual dengan PSAP Akrual (PSAP 03, 04, 05, 06, 07)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5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0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45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 – 1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15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: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Perbedaan PSAP Kas Menuju Akrual dengan PSAP Akrual (PSAP 08, 09, 10, 11)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15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 – 1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45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: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PSAP 12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5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45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 – 1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00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: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Diskusi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85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1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3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.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0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0</a:t>
                      </a: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 - Selesai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: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id-ID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Univers" pitchFamily="34" charset="0"/>
                          <a:cs typeface="Arial" pitchFamily="34" charset="0"/>
                        </a:rPr>
                        <a:t>Makan Siang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Univers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advClick="0" advTm="12000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9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514600"/>
            <a:ext cx="9144000" cy="3429000"/>
          </a:xfrm>
        </p:spPr>
        <p:txBody>
          <a:bodyPr>
            <a:normAutofit/>
          </a:bodyPr>
          <a:lstStyle/>
          <a:p>
            <a:pPr algn="ctr"/>
            <a:r>
              <a:rPr lang="en-US" sz="3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Komite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 </a:t>
            </a:r>
            <a:r>
              <a:rPr lang="en-US" sz="3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Standar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 </a:t>
            </a:r>
            <a:r>
              <a:rPr lang="en-US" sz="3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Akuntansi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 </a:t>
            </a:r>
            <a:r>
              <a:rPr lang="en-US" sz="32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Pemerintahan</a:t>
            </a: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 </a:t>
            </a:r>
            <a:b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</a:br>
            <a: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(KSAP)</a:t>
            </a:r>
            <a:br>
              <a:rPr lang="en-US" sz="32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</a:br>
            <a:r>
              <a:rPr lang="en-US" sz="2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Gedung</a:t>
            </a:r>
            <a: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 </a:t>
            </a:r>
            <a:r>
              <a:rPr lang="id-ID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Prijadi Praptosuhardjo III</a:t>
            </a:r>
            <a: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, Lt. </a:t>
            </a:r>
            <a:r>
              <a:rPr lang="id-ID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2</a:t>
            </a:r>
            <a: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, </a:t>
            </a:r>
            <a:r>
              <a:rPr lang="id-ID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/>
            </a:r>
            <a:br>
              <a:rPr lang="id-ID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</a:br>
            <a:r>
              <a:rPr lang="id-ID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Kementerian</a:t>
            </a:r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 </a:t>
            </a:r>
            <a:r>
              <a:rPr lang="en-US" sz="2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Keuangan</a:t>
            </a:r>
            <a: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/>
            </a:r>
            <a:b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</a:br>
            <a: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Jl. Budi </a:t>
            </a:r>
            <a:r>
              <a:rPr lang="en-US" sz="2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Utomo</a:t>
            </a:r>
            <a: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 No. 6, Jakarta</a:t>
            </a:r>
            <a:b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</a:br>
            <a:r>
              <a:rPr lang="en-US" sz="2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Telepon</a:t>
            </a:r>
            <a: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/Fax (021) 352 4551,</a:t>
            </a:r>
            <a:b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</a:br>
            <a:r>
              <a:rPr lang="id-ID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W</a:t>
            </a:r>
            <a:r>
              <a:rPr lang="en-US" sz="2400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ebsite</a:t>
            </a:r>
            <a:r>
              <a:rPr lang="en-US" sz="2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: </a:t>
            </a:r>
            <a: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www.ksap.org </a:t>
            </a:r>
            <a:b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</a:br>
            <a:r>
              <a:rPr lang="en-US" sz="2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Berlin Sans FB" pitchFamily="34" charset="0"/>
              </a:rPr>
              <a:t>Email: webmaster@ksap.org</a:t>
            </a:r>
          </a:p>
        </p:txBody>
      </p:sp>
      <p:sp>
        <p:nvSpPr>
          <p:cNvPr id="4" name="Rectangle 3"/>
          <p:cNvSpPr/>
          <p:nvPr/>
        </p:nvSpPr>
        <p:spPr>
          <a:xfrm>
            <a:off x="1143000" y="1371600"/>
            <a:ext cx="670559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66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atura MT Script Capitals" pitchFamily="66" charset="0"/>
              </a:rPr>
              <a:t>Terima Kasih</a:t>
            </a:r>
            <a:endParaRPr lang="en-US" sz="66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atura MT Script Capitals" pitchFamily="66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236</TotalTime>
  <Pages>9</Pages>
  <Words>184</Words>
  <Application>Microsoft Office PowerPoint</Application>
  <PresentationFormat>On-screen Show (4:3)</PresentationFormat>
  <Paragraphs>39</Paragraphs>
  <Slides>3</Slides>
  <Notes>0</Notes>
  <HiddenSlides>0</HiddenSlides>
  <MMClips>0</MMClips>
  <ScaleCrop>false</ScaleCrop>
  <HeadingPairs>
    <vt:vector size="10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  <vt:variant>
        <vt:lpstr>Custom Shows</vt:lpstr>
      </vt:variant>
      <vt:variant>
        <vt:i4>1</vt:i4>
      </vt:variant>
    </vt:vector>
  </HeadingPairs>
  <TitlesOfParts>
    <vt:vector size="18" baseType="lpstr">
      <vt:lpstr>Times New Roman</vt:lpstr>
      <vt:lpstr>Arial Narrow</vt:lpstr>
      <vt:lpstr>Arial</vt:lpstr>
      <vt:lpstr>Wingdings</vt:lpstr>
      <vt:lpstr>Verdana</vt:lpstr>
      <vt:lpstr>Univers</vt:lpstr>
      <vt:lpstr>Arial Rounded MT Bold</vt:lpstr>
      <vt:lpstr>Monotype Corsiva</vt:lpstr>
      <vt:lpstr>Trebuchet MS</vt:lpstr>
      <vt:lpstr>Freestyle Script</vt:lpstr>
      <vt:lpstr>Cooper Black</vt:lpstr>
      <vt:lpstr>Berlin Sans FB</vt:lpstr>
      <vt:lpstr>Verve</vt:lpstr>
      <vt:lpstr>Microsoft Clip Gallery</vt:lpstr>
      <vt:lpstr>Slide 1</vt:lpstr>
      <vt:lpstr>SUSUNAN ACARA</vt:lpstr>
      <vt:lpstr>Komite Standar Akuntansi Pemerintahan  (KSAP) Gedung Prijadi Praptosuhardjo III, Lt. 2,  Kementerian Keuangan Jl. Budi Utomo No. 6, Jakarta Telepon/Fax (021) 352 4551, Website: www.ksap.org  Email: webmaster@ksap.org</vt:lpstr>
      <vt:lpstr>Custom Show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GAS 1              New Features</dc:title>
  <dc:subject/>
  <dc:creator>bakun</dc:creator>
  <cp:keywords/>
  <dc:description/>
  <cp:lastModifiedBy>USER</cp:lastModifiedBy>
  <cp:revision>334</cp:revision>
  <cp:lastPrinted>1998-07-02T02:31:46Z</cp:lastPrinted>
  <dcterms:created xsi:type="dcterms:W3CDTF">1996-11-25T12:19:28Z</dcterms:created>
  <dcterms:modified xsi:type="dcterms:W3CDTF">2010-12-13T08:45:13Z</dcterms:modified>
</cp:coreProperties>
</file>